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7" r:id="rId5"/>
    <p:sldId id="275" r:id="rId6"/>
    <p:sldId id="272" r:id="rId7"/>
    <p:sldId id="274" r:id="rId8"/>
    <p:sldId id="273" r:id="rId9"/>
    <p:sldId id="258" r:id="rId10"/>
  </p:sldIdLst>
  <p:sldSz cx="12192000" cy="6858000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21" autoAdjust="0"/>
    <p:restoredTop sz="94660"/>
  </p:normalViewPr>
  <p:slideViewPr>
    <p:cSldViewPr>
      <p:cViewPr varScale="1">
        <p:scale>
          <a:sx n="67" d="100"/>
          <a:sy n="67" d="100"/>
        </p:scale>
        <p:origin x="8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375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EB18E63-9315-4B0F-9674-2FCACDD37CE1}" type="datetime1">
              <a:rPr lang="pl-PL" smtClean="0"/>
              <a:t>29.08.2023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0AD62A-9EE1-43E3-A7E5-D268F71DF3EB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noProof="0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3868EBB-4806-42DF-8841-0DDDBD4A386D}" type="datetime1">
              <a:rPr lang="pl-PL" noProof="0" smtClean="0"/>
              <a:t>29.08.2023</a:t>
            </a:fld>
            <a:endParaRPr lang="pl-PL" noProof="0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 noProof="0" dirty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534C2EF-8A97-4DAF-B099-E567883644D6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pl-PL" smtClean="0"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367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pl-PL" noProof="0" smtClean="0"/>
              <a:t>3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303650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pl-PL" noProof="0" smtClean="0"/>
              <a:t>4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883919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pl-PL" noProof="0" smtClean="0"/>
              <a:t>5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1030543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pl-PL" noProof="0" smtClean="0"/>
              <a:t>6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78227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838200" y="533400"/>
            <a:ext cx="8458200" cy="1828800"/>
          </a:xfrm>
        </p:spPr>
        <p:txBody>
          <a:bodyPr rtlCol="0" anchor="b">
            <a:normAutofit/>
          </a:bodyPr>
          <a:lstStyle>
            <a:lvl1pPr algn="l" rtl="0">
              <a:defRPr sz="4400"/>
            </a:lvl1pPr>
          </a:lstStyle>
          <a:p>
            <a:pPr rtl="0"/>
            <a:r>
              <a:rPr lang="pl-PL" noProof="0" dirty="0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 rtlCol="0">
            <a:normAutofit/>
          </a:bodyPr>
          <a:lstStyle>
            <a:lvl1pPr marL="0" indent="0" algn="l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 noProof="0"/>
              <a:t>Kliknij, aby edytować styl wzorca podtytułu</a:t>
            </a:r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wa obraz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8580" y="5791200"/>
            <a:ext cx="8115419" cy="7016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7" name="Dowolny kształt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5" name="Obraz — symbol zastępczy 14" descr="Pusty symbol zastępczy pozwalający dodać obraz. Kliknij symbol zastępczy i wybierz obraz, który chcesz dodać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pl-PL" noProof="0"/>
              <a:t>Kliknij ikonę, aby dodać obraz</a:t>
            </a:r>
            <a:endParaRPr lang="pl-PL" noProof="0" dirty="0"/>
          </a:p>
        </p:txBody>
      </p:sp>
      <p:sp>
        <p:nvSpPr>
          <p:cNvPr id="17" name="Tekst — symbol zastępczy 16"/>
          <p:cNvSpPr>
            <a:spLocks noGrp="1"/>
          </p:cNvSpPr>
          <p:nvPr>
            <p:ph type="body" sz="quarter" idx="14"/>
          </p:nvPr>
        </p:nvSpPr>
        <p:spPr>
          <a:xfrm>
            <a:off x="1028581" y="5181600"/>
            <a:ext cx="3566160" cy="49377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18" name="Dowolny kształt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9" name="Obraz — symbol zastępczy 18" descr="Pusty symbol zastępczy pozwalający dodać obraz. Kliknij symbol zastępczy i wybierz obraz, który chcesz dodać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pl-PL" noProof="0"/>
              <a:t>Kliknij ikonę, aby dodać obraz</a:t>
            </a:r>
            <a:endParaRPr lang="pl-PL" noProof="0" dirty="0"/>
          </a:p>
        </p:txBody>
      </p:sp>
      <p:sp>
        <p:nvSpPr>
          <p:cNvPr id="20" name="Tekst — symbol zastępczy 16"/>
          <p:cNvSpPr>
            <a:spLocks noGrp="1"/>
          </p:cNvSpPr>
          <p:nvPr>
            <p:ph type="body" sz="quarter" idx="16"/>
          </p:nvPr>
        </p:nvSpPr>
        <p:spPr>
          <a:xfrm>
            <a:off x="5566714" y="5181600"/>
            <a:ext cx="3566160" cy="49377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zy obraz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 rtlCol="0"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7" name="Dowolny kształt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5" name="Obraz — symbol zastępczy 14" descr="Pusty symbol zastępczy pozwalający dodać obraz. Kliknij symbol zastępczy i wybierz obraz, który chcesz dodać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pl-PL" noProof="0"/>
              <a:t>Kliknij ikonę, aby dodać obraz</a:t>
            </a:r>
            <a:endParaRPr lang="pl-PL" noProof="0" dirty="0"/>
          </a:p>
        </p:txBody>
      </p:sp>
      <p:sp>
        <p:nvSpPr>
          <p:cNvPr id="18" name="Dowolny kształt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9" name="Obraz — symbol zastępczy 18" descr="Pusty symbol zastępczy pozwalający dodać obraz. Kliknij symbol zastępczy i wybierz obraz, który chcesz dodać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pl-PL" noProof="0"/>
              <a:t>Kliknij ikonę, aby dodać obraz</a:t>
            </a:r>
            <a:endParaRPr lang="pl-PL" noProof="0" dirty="0"/>
          </a:p>
        </p:txBody>
      </p:sp>
      <p:sp>
        <p:nvSpPr>
          <p:cNvPr id="12" name="Dowolny kształt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3" name="Obraz — symbol zastępczy 12" descr="Pusty symbol zastępczy pozwalający dodać obraz. Kliknij symbol zastępczy i wybierz obraz, który chcesz dodać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pl-PL" noProof="0"/>
              <a:t>Kliknij ikonę, aby dodać obraz</a:t>
            </a:r>
            <a:endParaRPr lang="pl-PL" noProof="0" dirty="0"/>
          </a:p>
        </p:txBody>
      </p:sp>
      <p:sp>
        <p:nvSpPr>
          <p:cNvPr id="17" name="Tekst — symbol zastępczy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ęć obrazó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77400" y="365126"/>
            <a:ext cx="2133600" cy="15398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8" name="Dowolny kształt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9" name="Obraz — symbol zastępczy 8" descr="Pusty symbol zastępczy pozwalający dodać obraz. Kliknij symbol zastępczy i wybierz obraz, który chcesz dodać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pl-PL" noProof="0"/>
              <a:t>Kliknij ikonę, aby dodać obraz</a:t>
            </a:r>
            <a:endParaRPr lang="pl-PL" noProof="0" dirty="0"/>
          </a:p>
        </p:txBody>
      </p:sp>
      <p:sp>
        <p:nvSpPr>
          <p:cNvPr id="10" name="Dowolny kształt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1" name="Obraz — symbol zastępczy 10" descr="Pusty symbol zastępczy pozwalający dodać obraz. Kliknij symbol zastępczy i wybierz obraz, który chcesz dodać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pl-PL" noProof="0"/>
              <a:t>Kliknij ikonę, aby dodać obraz</a:t>
            </a:r>
            <a:endParaRPr lang="pl-PL" noProof="0" dirty="0"/>
          </a:p>
        </p:txBody>
      </p:sp>
      <p:sp>
        <p:nvSpPr>
          <p:cNvPr id="12" name="Dowolny kształt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3" name="Obraz — symbol zastępczy 12" descr="Pusty symbol zastępczy pozwalający dodać obraz. Kliknij symbol zastępczy i wybierz obraz, który chcesz dodać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pl-PL" noProof="0"/>
              <a:t>Kliknij ikonę, aby dodać obraz</a:t>
            </a:r>
            <a:endParaRPr lang="pl-PL" noProof="0" dirty="0"/>
          </a:p>
        </p:txBody>
      </p:sp>
      <p:sp>
        <p:nvSpPr>
          <p:cNvPr id="14" name="Dowolny kształt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5" name="Obraz — symbol zastępczy 14" descr="Pusty symbol zastępczy pozwalający dodać obraz. Kliknij symbol zastępczy i wybierz obraz, który chcesz dodać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pl-PL" noProof="0"/>
              <a:t>Kliknij ikonę, aby dodać obraz</a:t>
            </a:r>
            <a:endParaRPr lang="pl-PL" noProof="0" dirty="0"/>
          </a:p>
        </p:txBody>
      </p:sp>
      <p:sp>
        <p:nvSpPr>
          <p:cNvPr id="20" name="Dowolny kształt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21" name="Obraz — symbol zastępczy 20" descr="Pusty symbol zastępczy pozwalający dodać obraz. Kliknij symbol zastępczy i wybierz obraz, który chcesz dodać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pl-PL" noProof="0"/>
              <a:t>Kliknij ikonę, aby dodać obraz</a:t>
            </a:r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E95A6D-B234-4ED5-8DBD-5FD4C1E01FBE}" type="datetime1">
              <a:rPr lang="pl-PL" noProof="0" smtClean="0"/>
              <a:t>29.08.2023</a:t>
            </a:fld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A8A30A-E67A-4364-9B58-685E6D3E7870}" type="datetime1">
              <a:rPr lang="pl-PL" noProof="0" smtClean="0"/>
              <a:t>29.08.2023</a:t>
            </a:fld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D500555-343B-49C7-BA21-13D3AE2E05D8}" type="datetime1">
              <a:rPr lang="pl-PL" noProof="0" smtClean="0"/>
              <a:t>29.08.2023</a:t>
            </a:fld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rtlCol="0" anchor="b">
            <a:normAutofit/>
          </a:bodyPr>
          <a:lstStyle>
            <a:lvl1pPr>
              <a:defRPr sz="4400"/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03BCBF-5AA3-4918-8B75-4C96D0739A05}" type="datetime1">
              <a:rPr lang="pl-PL" noProof="0" smtClean="0"/>
              <a:t>29.08.2023</a:t>
            </a:fld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132F86-46A3-4650-900C-F8A3D722850F}" type="datetime1">
              <a:rPr lang="pl-PL" noProof="0" smtClean="0"/>
              <a:t>29.08.2023</a:t>
            </a:fld>
            <a:endParaRPr lang="pl-PL" noProof="0" dirty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26888BE-3A98-4D9E-85F0-472638AEA5D9}" type="datetime1">
              <a:rPr lang="pl-PL" noProof="0" smtClean="0"/>
              <a:t>29.08.2023</a:t>
            </a:fld>
            <a:endParaRPr lang="pl-PL" noProof="0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76BB3B-9908-4013-8E84-A0D7A78A8A92}" type="datetime1">
              <a:rPr lang="pl-PL" noProof="0" smtClean="0"/>
              <a:t>29.08.2023</a:t>
            </a:fld>
            <a:endParaRPr lang="pl-PL" noProof="0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471019-A2E4-4A3B-9AFD-4C223DBB2EB8}" type="datetime1">
              <a:rPr lang="pl-PL" noProof="0" smtClean="0"/>
              <a:t>29.08.2023</a:t>
            </a:fld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wolny kształt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12" name="Obraz — symbol zastępczy 11" descr="Pusty symbol zastępczy pozwalający dodać obraz. Kliknij symbol zastępczy i wybierz obraz, który chcesz dodać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  <a:endParaRPr lang="pl-PL" noProof="0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0CCD03-E16B-42BF-960A-88ED79A43D53}" type="datetime1">
              <a:rPr lang="pl-PL" noProof="0" smtClean="0"/>
              <a:t>29.08.2023</a:t>
            </a:fld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pl-PL" noProof="0" dirty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52F703C6-C41D-4B5E-8F4D-BE257CA43F28}" type="datetime1">
              <a:rPr lang="pl-PL" noProof="0" smtClean="0"/>
              <a:t>29.08.2023</a:t>
            </a:fld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289D71E3-7D81-4C24-B9D8-6B108755C64C}" type="slidenum">
              <a:rPr lang="pl-PL" noProof="0" smtClean="0"/>
              <a:pPr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83432" y="1602507"/>
            <a:ext cx="8458200" cy="1828800"/>
          </a:xfrm>
        </p:spPr>
        <p:txBody>
          <a:bodyPr rtlCol="0">
            <a:normAutofit/>
          </a:bodyPr>
          <a:lstStyle/>
          <a:p>
            <a:pPr algn="ctr" rtl="0"/>
            <a:r>
              <a:rPr lang="pl-PL" sz="7200" dirty="0">
                <a:solidFill>
                  <a:schemeClr val="accent4">
                    <a:lumMod val="50000"/>
                  </a:schemeClr>
                </a:solidFill>
              </a:rPr>
              <a:t>Adaptacja w szkole </a:t>
            </a:r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ala 3">
            <a:extLst>
              <a:ext uri="{FF2B5EF4-FFF2-40B4-BE49-F238E27FC236}">
                <a16:creationId xmlns:a16="http://schemas.microsoft.com/office/drawing/2014/main" id="{86EF2D43-38CF-1E7A-742A-79926D68F41A}"/>
              </a:ext>
            </a:extLst>
          </p:cNvPr>
          <p:cNvSpPr/>
          <p:nvPr/>
        </p:nvSpPr>
        <p:spPr>
          <a:xfrm>
            <a:off x="328365" y="997908"/>
            <a:ext cx="2887315" cy="1494988"/>
          </a:xfrm>
          <a:prstGeom prst="wav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93CE4A-D682-0305-FAAA-B59D46229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372" y="1324525"/>
            <a:ext cx="2743299" cy="1384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Kolejne wyzwanie w życiu dziecka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018C5AD0-C902-46B7-0054-19B40C5BA439}"/>
              </a:ext>
            </a:extLst>
          </p:cNvPr>
          <p:cNvSpPr txBox="1"/>
          <p:nvPr/>
        </p:nvSpPr>
        <p:spPr>
          <a:xfrm>
            <a:off x="1356779" y="4841387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rgbClr val="FF0000"/>
                </a:solidFill>
                <a:latin typeface="Candara Light" panose="020E0502030303020204" pitchFamily="34" charset="0"/>
              </a:rPr>
              <a:t>W dużej mierze to od Was, Drodzy Rodzice, zależy, jaki będzie start Waszego dziecka</a:t>
            </a:r>
            <a:r>
              <a:rPr lang="pl-PL" sz="2800" dirty="0">
                <a:solidFill>
                  <a:srgbClr val="FF0000"/>
                </a:solidFill>
                <a:latin typeface="Algerian" panose="04020705040A02060702" pitchFamily="82" charset="0"/>
              </a:rPr>
              <a:t>.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853891E2-AA77-7128-ECF3-4201C67E6E62}"/>
              </a:ext>
            </a:extLst>
          </p:cNvPr>
          <p:cNvSpPr txBox="1"/>
          <p:nvPr/>
        </p:nvSpPr>
        <p:spPr>
          <a:xfrm>
            <a:off x="2387588" y="217680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>
                <a:latin typeface="Candara Light" panose="020E0502030303020204" pitchFamily="34" charset="0"/>
              </a:rPr>
              <a:t>Rozpoczęcie nauki w szkole to:</a:t>
            </a:r>
          </a:p>
        </p:txBody>
      </p:sp>
      <p:sp>
        <p:nvSpPr>
          <p:cNvPr id="8" name="Fala 7">
            <a:extLst>
              <a:ext uri="{FF2B5EF4-FFF2-40B4-BE49-F238E27FC236}">
                <a16:creationId xmlns:a16="http://schemas.microsoft.com/office/drawing/2014/main" id="{30811B72-DFAE-AD9B-CF90-A7B10264879A}"/>
              </a:ext>
            </a:extLst>
          </p:cNvPr>
          <p:cNvSpPr/>
          <p:nvPr/>
        </p:nvSpPr>
        <p:spPr>
          <a:xfrm>
            <a:off x="400372" y="3077362"/>
            <a:ext cx="2887315" cy="1494988"/>
          </a:xfrm>
          <a:prstGeom prst="wav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9" name="Fala 8">
            <a:extLst>
              <a:ext uri="{FF2B5EF4-FFF2-40B4-BE49-F238E27FC236}">
                <a16:creationId xmlns:a16="http://schemas.microsoft.com/office/drawing/2014/main" id="{99B8E2C0-5BEE-B336-CEF1-E9CA1481C864}"/>
              </a:ext>
            </a:extLst>
          </p:cNvPr>
          <p:cNvSpPr/>
          <p:nvPr/>
        </p:nvSpPr>
        <p:spPr>
          <a:xfrm>
            <a:off x="3794913" y="2046922"/>
            <a:ext cx="4159589" cy="2174100"/>
          </a:xfrm>
          <a:prstGeom prst="wav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Fala 10">
            <a:extLst>
              <a:ext uri="{FF2B5EF4-FFF2-40B4-BE49-F238E27FC236}">
                <a16:creationId xmlns:a16="http://schemas.microsoft.com/office/drawing/2014/main" id="{20501B49-C75A-892F-F5DF-29749B31E29E}"/>
              </a:ext>
            </a:extLst>
          </p:cNvPr>
          <p:cNvSpPr/>
          <p:nvPr/>
        </p:nvSpPr>
        <p:spPr>
          <a:xfrm>
            <a:off x="8360754" y="1088874"/>
            <a:ext cx="3135846" cy="1494988"/>
          </a:xfrm>
          <a:prstGeom prst="wav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Fala 11">
            <a:extLst>
              <a:ext uri="{FF2B5EF4-FFF2-40B4-BE49-F238E27FC236}">
                <a16:creationId xmlns:a16="http://schemas.microsoft.com/office/drawing/2014/main" id="{BF46789C-9D08-82D6-51A3-A2C61008691B}"/>
              </a:ext>
            </a:extLst>
          </p:cNvPr>
          <p:cNvSpPr/>
          <p:nvPr/>
        </p:nvSpPr>
        <p:spPr>
          <a:xfrm>
            <a:off x="8454063" y="3036217"/>
            <a:ext cx="3042537" cy="1494988"/>
          </a:xfrm>
          <a:prstGeom prst="wav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5FC768AB-4607-429B-6E72-13B3B6384D2A}"/>
              </a:ext>
            </a:extLst>
          </p:cNvPr>
          <p:cNvSpPr txBox="1"/>
          <p:nvPr/>
        </p:nvSpPr>
        <p:spPr>
          <a:xfrm>
            <a:off x="3837622" y="2696961"/>
            <a:ext cx="42287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 Powód do dumy, że dziecko osiągnęło dojrzałość szkolną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B7AB283A-ECB5-1971-8AC3-78B9205A54A7}"/>
              </a:ext>
            </a:extLst>
          </p:cNvPr>
          <p:cNvSpPr txBox="1"/>
          <p:nvPr/>
        </p:nvSpPr>
        <p:spPr>
          <a:xfrm>
            <a:off x="8339372" y="1383533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Możliwość nawiązania nowych znajomości 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FE68764F-335E-D0FE-2DD1-C2EE51A123F7}"/>
              </a:ext>
            </a:extLst>
          </p:cNvPr>
          <p:cNvSpPr txBox="1"/>
          <p:nvPr/>
        </p:nvSpPr>
        <p:spPr>
          <a:xfrm>
            <a:off x="633358" y="3359375"/>
            <a:ext cx="25103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Większa samodzielność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9D856CC3-F165-855C-F6E4-00D11C1FCB6E}"/>
              </a:ext>
            </a:extLst>
          </p:cNvPr>
          <p:cNvSpPr txBox="1"/>
          <p:nvPr/>
        </p:nvSpPr>
        <p:spPr>
          <a:xfrm>
            <a:off x="8533735" y="3353675"/>
            <a:ext cx="31358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Szansa na rozwijanie umiejętności</a:t>
            </a:r>
          </a:p>
        </p:txBody>
      </p:sp>
    </p:spTree>
    <p:extLst>
      <p:ext uri="{BB962C8B-B14F-4D97-AF65-F5344CB8AC3E}">
        <p14:creationId xmlns:p14="http://schemas.microsoft.com/office/powerpoint/2010/main" val="322507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67408" y="-99392"/>
            <a:ext cx="9829800" cy="1082674"/>
          </a:xfrm>
        </p:spPr>
        <p:txBody>
          <a:bodyPr rtlCol="0"/>
          <a:lstStyle/>
          <a:p>
            <a:pPr rtl="0"/>
            <a:r>
              <a:rPr lang="pl-PL" dirty="0"/>
              <a:t>Adaptacja pierwszoklasistów – wskazówki dla rodziców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95D6CEE2-8105-1E5E-BBF3-31A1D3578E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5877" y="3446140"/>
            <a:ext cx="5504551" cy="31046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A7A84DDE-6CB7-5F53-491E-E3259D9E23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759" y="983282"/>
            <a:ext cx="5406405" cy="305678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134213CD-7EE2-374A-EB7A-9C09E31968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983282"/>
            <a:ext cx="5882219" cy="332581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FCAEA8E2-05C4-3BDA-26F2-544E43762360}"/>
              </a:ext>
            </a:extLst>
          </p:cNvPr>
          <p:cNvSpPr txBox="1"/>
          <p:nvPr/>
        </p:nvSpPr>
        <p:spPr>
          <a:xfrm>
            <a:off x="1133137" y="1507813"/>
            <a:ext cx="41850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Dziecko lepiej funkcjonuje                    w przewidywalnym i uporządkowanym środowisku</a:t>
            </a:r>
          </a:p>
          <a:p>
            <a:endParaRPr lang="pl-PL" dirty="0"/>
          </a:p>
          <a:p>
            <a:r>
              <a:rPr lang="pl-PL" dirty="0">
                <a:solidFill>
                  <a:srgbClr val="FF0000"/>
                </a:solidFill>
              </a:rPr>
              <a:t>Wskazówka:</a:t>
            </a:r>
            <a:r>
              <a:rPr lang="pl-PL" dirty="0"/>
              <a:t> stworzenie z dzieckiem harmonogram dnia szkolnego</a:t>
            </a:r>
          </a:p>
          <a:p>
            <a:endParaRPr lang="pl-PL" dirty="0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5B07CBBE-6DEB-D8F4-9C60-D42A9056EB76}"/>
              </a:ext>
            </a:extLst>
          </p:cNvPr>
          <p:cNvSpPr txBox="1"/>
          <p:nvPr/>
        </p:nvSpPr>
        <p:spPr>
          <a:xfrm>
            <a:off x="7104112" y="1496011"/>
            <a:ext cx="46085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Skuteczna i efektywna nauka wymaga odpowiednich warunków zewnętrznych       i wewnętrznych</a:t>
            </a:r>
          </a:p>
          <a:p>
            <a:endParaRPr lang="pl-PL" dirty="0"/>
          </a:p>
          <a:p>
            <a:r>
              <a:rPr lang="pl-PL" dirty="0">
                <a:solidFill>
                  <a:srgbClr val="FF0000"/>
                </a:solidFill>
              </a:rPr>
              <a:t>Wskazówka:</a:t>
            </a:r>
            <a:r>
              <a:rPr lang="pl-PL" dirty="0"/>
              <a:t> stanowisko do nauki powinno być wyposażone tylko w to co potrzebne jest do odrabiania lekcji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5237F71F-9E3C-0C40-CAF6-3304857D792D}"/>
              </a:ext>
            </a:extLst>
          </p:cNvPr>
          <p:cNvSpPr txBox="1"/>
          <p:nvPr/>
        </p:nvSpPr>
        <p:spPr>
          <a:xfrm>
            <a:off x="3363971" y="4051867"/>
            <a:ext cx="43924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0" i="0" dirty="0">
                <a:solidFill>
                  <a:srgbClr val="0B304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Nieocenione znaczenie dla dziecka      ma również uwaga rodziców, którą poświęcają małemu uczniowi</a:t>
            </a:r>
          </a:p>
          <a:p>
            <a:endParaRPr lang="pl-PL" dirty="0">
              <a:solidFill>
                <a:srgbClr val="0B30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Wskazówka: </a:t>
            </a:r>
            <a:r>
              <a:rPr lang="pl-PL" dirty="0">
                <a:solidFill>
                  <a:srgbClr val="0B30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Bądź dyskretnym kibicem dla swojego dziecka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57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7A92314C-FAD0-9B83-DBFD-8D107055E6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9781" y="836712"/>
            <a:ext cx="5882219" cy="332581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5EB6C5F5-815E-8ADB-6A7A-BD0634571E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09" y="-42863"/>
            <a:ext cx="6319440" cy="357301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31139815-3CE9-D015-CA01-EB378DD8A0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7568" y="3284984"/>
            <a:ext cx="5882219" cy="332581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2400B977-0D03-E667-C078-89BC27CD73F4}"/>
              </a:ext>
            </a:extLst>
          </p:cNvPr>
          <p:cNvSpPr txBox="1"/>
          <p:nvPr/>
        </p:nvSpPr>
        <p:spPr>
          <a:xfrm>
            <a:off x="839416" y="826685"/>
            <a:ext cx="51125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Kluczem do pozytywnego nastawienia dziecka do nauki jest pozytywna motywacja</a:t>
            </a:r>
          </a:p>
          <a:p>
            <a:endParaRPr lang="pl-PL" dirty="0"/>
          </a:p>
          <a:p>
            <a:r>
              <a:rPr lang="pl-PL" dirty="0">
                <a:solidFill>
                  <a:srgbClr val="FF0000"/>
                </a:solidFill>
              </a:rPr>
              <a:t>Wskazówka: </a:t>
            </a:r>
            <a:r>
              <a:rPr lang="pl-PL" dirty="0"/>
              <a:t>Dodawajcie dziecku wiary           we własne siły i możliwości, dostrzegajcie zaangażowanie i wysiłek a nie tylko efekt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27795B85-E6C9-FB02-DE34-74841A36D93C}"/>
              </a:ext>
            </a:extLst>
          </p:cNvPr>
          <p:cNvSpPr txBox="1"/>
          <p:nvPr/>
        </p:nvSpPr>
        <p:spPr>
          <a:xfrm>
            <a:off x="7536160" y="1397675"/>
            <a:ext cx="39604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Postawa rodzicielska jest ważna      w zapewnianiu dziecku bezpieczeństwa</a:t>
            </a:r>
          </a:p>
          <a:p>
            <a:endParaRPr lang="pl-PL" dirty="0"/>
          </a:p>
          <a:p>
            <a:r>
              <a:rPr lang="pl-PL" dirty="0">
                <a:solidFill>
                  <a:srgbClr val="FF0000"/>
                </a:solidFill>
              </a:rPr>
              <a:t>Wskazówka: </a:t>
            </a:r>
            <a:r>
              <a:rPr lang="pl-PL" dirty="0"/>
              <a:t>Odnalezienie środka pomiędzy nadopiekuńczością           a zbytnim zaufaniem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42E0DB99-899F-C611-3006-F1EE80A7B27E}"/>
              </a:ext>
            </a:extLst>
          </p:cNvPr>
          <p:cNvSpPr txBox="1"/>
          <p:nvPr/>
        </p:nvSpPr>
        <p:spPr>
          <a:xfrm>
            <a:off x="3206629" y="3850832"/>
            <a:ext cx="44644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Podjęcie nauki w szkole jest wyzwaniem dla dziecka i ważne jest wsparcie           go w okresie adaptacji</a:t>
            </a:r>
          </a:p>
          <a:p>
            <a:endParaRPr lang="pl-PL" dirty="0"/>
          </a:p>
          <a:p>
            <a:r>
              <a:rPr lang="pl-PL" dirty="0">
                <a:solidFill>
                  <a:srgbClr val="FF0000"/>
                </a:solidFill>
              </a:rPr>
              <a:t>Wskazówka: </a:t>
            </a:r>
            <a:r>
              <a:rPr lang="pl-PL" dirty="0"/>
              <a:t>Rozmowa na temat trudności i przyzwolenie dziecku             na odczucia negatywne </a:t>
            </a:r>
          </a:p>
        </p:txBody>
      </p:sp>
    </p:spTree>
    <p:extLst>
      <p:ext uri="{BB962C8B-B14F-4D97-AF65-F5344CB8AC3E}">
        <p14:creationId xmlns:p14="http://schemas.microsoft.com/office/powerpoint/2010/main" val="303294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ABAD3E9F-2CE5-3980-4A63-C16B3FB697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319440" cy="37170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Obraz 2">
            <a:extLst>
              <a:ext uri="{FF2B5EF4-FFF2-40B4-BE49-F238E27FC236}">
                <a16:creationId xmlns:a16="http://schemas.microsoft.com/office/drawing/2014/main" id="{1119E6C8-5960-3684-E7E6-92BE4C9624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9536" y="2996952"/>
            <a:ext cx="6319440" cy="357301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A4B9F7AC-D4D8-748B-977A-D62AAD2E9D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7693" y="245170"/>
            <a:ext cx="5634307" cy="357301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5F50D185-7BB5-448F-2D21-14ECF69BBD62}"/>
              </a:ext>
            </a:extLst>
          </p:cNvPr>
          <p:cNvSpPr txBox="1"/>
          <p:nvPr/>
        </p:nvSpPr>
        <p:spPr>
          <a:xfrm>
            <a:off x="958543" y="548924"/>
            <a:ext cx="49389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Dziecko uważnie obserwuje jaką postawę mają rodzice wobec szkoły, chłonie ich opinie oraz reakcje. Na tej podstawie buduje własne przekonania o szkole i nauczycielach</a:t>
            </a:r>
          </a:p>
          <a:p>
            <a:endParaRPr lang="pl-PL" dirty="0"/>
          </a:p>
          <a:p>
            <a:r>
              <a:rPr lang="pl-PL" dirty="0">
                <a:solidFill>
                  <a:srgbClr val="FF0000"/>
                </a:solidFill>
              </a:rPr>
              <a:t>Wskazówka: </a:t>
            </a:r>
            <a:r>
              <a:rPr lang="pl-PL" dirty="0"/>
              <a:t>Ważne jest zwrócenie uwagi      na to jak wyrażamy się o szkole w obecności dziecka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6AF90588-EBE5-043B-469D-6B0873CD8CA1}"/>
              </a:ext>
            </a:extLst>
          </p:cNvPr>
          <p:cNvSpPr txBox="1"/>
          <p:nvPr/>
        </p:nvSpPr>
        <p:spPr>
          <a:xfrm>
            <a:off x="7464152" y="842853"/>
            <a:ext cx="43924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Otwarty i stały kontakt z kadrą pedagogiczną pozwala na maksymalne wspieranie dziecka </a:t>
            </a:r>
          </a:p>
          <a:p>
            <a:endParaRPr lang="pl-PL" dirty="0"/>
          </a:p>
          <a:p>
            <a:r>
              <a:rPr lang="pl-PL" dirty="0">
                <a:solidFill>
                  <a:srgbClr val="FF0000"/>
                </a:solidFill>
              </a:rPr>
              <a:t>Wskazówka: </a:t>
            </a:r>
            <a:r>
              <a:rPr lang="pl-PL" dirty="0"/>
              <a:t>Wspólne poszukiwanie rozwiązań jest podstawą dobrego funkcjonowania dziecka w szkole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EA52E62F-90B2-640F-D3F2-9411CFD2C6F2}"/>
              </a:ext>
            </a:extLst>
          </p:cNvPr>
          <p:cNvSpPr txBox="1"/>
          <p:nvPr/>
        </p:nvSpPr>
        <p:spPr>
          <a:xfrm>
            <a:off x="3084996" y="3717032"/>
            <a:ext cx="4320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Stały kontakt ze szkołą </a:t>
            </a:r>
          </a:p>
          <a:p>
            <a:endParaRPr lang="pl-PL" dirty="0"/>
          </a:p>
          <a:p>
            <a:r>
              <a:rPr lang="pl-PL" dirty="0">
                <a:solidFill>
                  <a:srgbClr val="FF0000"/>
                </a:solidFill>
              </a:rPr>
              <a:t>Wskazówka: </a:t>
            </a:r>
            <a:r>
              <a:rPr lang="pl-PL" dirty="0"/>
              <a:t>Sprawdzanie e-dziennika   i strony szkoły umożliwia śledzenie postępów dziecka oraz bieżących wydarzeń z życia szkoły i klasy</a:t>
            </a:r>
          </a:p>
        </p:txBody>
      </p:sp>
    </p:spTree>
    <p:extLst>
      <p:ext uri="{BB962C8B-B14F-4D97-AF65-F5344CB8AC3E}">
        <p14:creationId xmlns:p14="http://schemas.microsoft.com/office/powerpoint/2010/main" val="187501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647728" y="1600200"/>
            <a:ext cx="7315200" cy="1828800"/>
          </a:xfrm>
        </p:spPr>
        <p:txBody>
          <a:bodyPr rtlCol="0"/>
          <a:lstStyle/>
          <a:p>
            <a:pPr rtl="0"/>
            <a:r>
              <a:rPr lang="pl-PL" dirty="0"/>
              <a:t>Dziękuję za uwagę!</a:t>
            </a:r>
          </a:p>
        </p:txBody>
      </p:sp>
    </p:spTree>
    <p:extLst>
      <p:ext uri="{BB962C8B-B14F-4D97-AF65-F5344CB8AC3E}">
        <p14:creationId xmlns:p14="http://schemas.microsoft.com/office/powerpoint/2010/main" val="68434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zieci — przyjaciele 16: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3246691_TF03896101.potx" id="{5919F2E4-5F62-4A7E-8033-E00480503DFE}" vid="{D0D7CAC2-5056-439F-BC97-A60914550756}"/>
    </a:ext>
  </a:extLst>
</a:theme>
</file>

<file path=ppt/theme/theme2.xml><?xml version="1.0" encoding="utf-8"?>
<a:theme xmlns:a="http://schemas.openxmlformats.org/drawingml/2006/main" name="Motyw pakietu Offic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A15C6C-6BB6-4DB6-B7D6-7F14EAB2CC5C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40262f94-9f35-4ac3-9a90-690165a166b7"/>
    <ds:schemaRef ds:uri="a4f35948-e619-41b3-aa29-22878b09cfd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EDF6667-B669-49A4-BBE6-2132BA71C0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369AEE-D726-45B1-ACA9-0D6048C368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Prezentacja związana z edukacją dzieci w wieku szkolnym, album (panoramiczna)</Template>
  <TotalTime>252</TotalTime>
  <Words>294</Words>
  <Application>Microsoft Office PowerPoint</Application>
  <PresentationFormat>Panoramiczny</PresentationFormat>
  <Paragraphs>42</Paragraphs>
  <Slides>6</Slides>
  <Notes>5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Dzieci — przyjaciele 16:9</vt:lpstr>
      <vt:lpstr>Adaptacja w szkole </vt:lpstr>
      <vt:lpstr>Prezentacja programu PowerPoint</vt:lpstr>
      <vt:lpstr>Adaptacja pierwszoklasistów – wskazówki dla rodziców</vt:lpstr>
      <vt:lpstr>Prezentacja programu PowerPoint</vt:lpstr>
      <vt:lpstr>Prezentacja programu PowerPoint</vt:lpstr>
      <vt:lpstr>Dziękuję za uwagę!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Pomoc psychologiczno-pedagogiczna w Szkole Podstawowej nr 28</dc:title>
  <dc:creator>Lidia Wołos</dc:creator>
  <cp:keywords/>
  <cp:lastModifiedBy>Lidia Wołos</cp:lastModifiedBy>
  <cp:revision>5</cp:revision>
  <dcterms:created xsi:type="dcterms:W3CDTF">2023-06-28T16:24:36Z</dcterms:created>
  <dcterms:modified xsi:type="dcterms:W3CDTF">2023-08-29T11:57:10Z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  <property fmtid="{D5CDD505-2E9C-101B-9397-08002B2CF9AE}" pid="3" name="ContentTypeId">
    <vt:lpwstr>0x010100AA3F7D94069FF64A86F7DFF56D60E3BE</vt:lpwstr>
  </property>
</Properties>
</file>