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_rels/slideLayout5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harts/chart4.xml" ContentType="application/vnd.openxmlformats-officedocument.drawingml.chart+xml"/>
  <Override PartName="/ppt/charts/_rels/chart4.xml.rels" ContentType="application/vnd.openxmlformats-package.relationships+xml"/>
  <Override PartName="/ppt/drawings/drawing4.xml" ContentType="application/vnd.openxmlformats-officedocument.drawingml.chartshapes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presProps" Target="presProps.xml"/>
</Relationships>
</file>

<file path=ppt/charts/_rels/chart4.xml.rels><?xml version="1.0" encoding="UTF-8"?>
<Relationships xmlns="http://schemas.openxmlformats.org/package/2006/relationships"><Relationship Id="rId1" Type="http://schemas.openxmlformats.org/officeDocument/2006/relationships/chartUserShapes" Target="../drawings/drawing4.xml"/>
</Relationships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lang="pl-PL" sz="1862" spc="-1" strike="noStrike">
                <a:solidFill>
                  <a:srgbClr val="838383"/>
                </a:solidFill>
                <a:latin typeface="Arial"/>
              </a:defRPr>
            </a:pPr>
            <a:r>
              <a:rPr b="0" lang="pl-PL" sz="1862" spc="-1" strike="noStrike">
                <a:solidFill>
                  <a:srgbClr val="838383"/>
                </a:solidFill>
                <a:latin typeface="Arial"/>
              </a:rPr>
              <a:t>       GŁÓWNE OBSZARY POMOCY DZIECIOM W SZKOLE </a:t>
            </a:r>
          </a:p>
        </c:rich>
      </c:tx>
      <c:layout>
        <c:manualLayout>
          <c:xMode val="edge"/>
          <c:yMode val="edge"/>
          <c:x val="0.175381940131661"/>
          <c:y val="0.00735207622632631"/>
        </c:manualLayout>
      </c:layout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71372232400708"/>
          <c:y val="0.134697958943592"/>
          <c:w val="0.456789740086327"/>
          <c:h val="0.865243220987001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Sprzedaż</c:v>
                </c:pt>
              </c:strCache>
            </c:strRef>
          </c:tx>
          <c:spPr>
            <a:solidFill>
              <a:srgbClr val="a63121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a63121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318dcb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f2833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50b852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404040"/>
                      </a:solidFill>
                      <a:latin typeface="Arial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404040"/>
                      </a:solidFill>
                      <a:latin typeface="Arial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404040"/>
                      </a:solidFill>
                      <a:latin typeface="Arial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404040"/>
                      </a:solidFill>
                      <a:latin typeface="Arial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000" spc="-1" strike="noStrike">
                    <a:solidFill>
                      <a:srgbClr val="404040"/>
                    </a:solidFill>
                    <a:latin typeface="Arial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</c:dLbls>
          <c:cat>
            <c:strRef>
              <c:f>categories</c:f>
              <c:strCache>
                <c:ptCount val="3"/>
                <c:pt idx="0">
                  <c:v>1. kwartał</c:v>
                </c:pt>
                <c:pt idx="1">
                  <c:v>2. kwartał</c:v>
                </c:pt>
                <c:pt idx="2">
                  <c:v>3. kwartał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33.3</c:v>
                </c:pt>
                <c:pt idx="1">
                  <c:v>33.3</c:v>
                </c:pt>
                <c:pt idx="2">
                  <c:v>33.3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plotVisOnly val="1"/>
    <c:dispBlanksAs val="gap"/>
  </c:chart>
  <c:spPr>
    <a:noFill/>
    <a:ln w="0">
      <a:noFill/>
    </a:ln>
  </c:spPr>
  <c:userShapes r:id="rId1"/>
</c:chartSpace>
</file>

<file path=ppt/drawings/drawing4.xml><?xml version="1.0" encoding="utf-8"?>
<c:userShapes xmlns:cdr="http://schemas.openxmlformats.org/drawingml/2006/chartDrawing" xmlns:a="http://schemas.openxmlformats.org/drawingml/2006/main" xmlns:c="http://schemas.openxmlformats.org/drawingml/2006/chart" xmlns:r="http://schemas.openxmlformats.org/officeDocument/2006/relationships">
  <cdr:relSizeAnchor>
    <cdr:from>
      <cdr:x>0.505154639175258</cdr:x>
      <cdr:y>0.357722620868133</cdr:y>
    </cdr:from>
    <cdr:to>
      <cdr:x>0.72959880760154</cdr:x>
      <cdr:y>0.540759910598753</cdr:y>
    </cdr:to>
    <cdr:sp>
      <cdr:nvSpPr>
        <cdr:cNvPr id="265" name="pole tekstowe 2"/>
        <cdr:cNvSpPr/>
      </cdr:nvSpPr>
      <cdr:spPr>
        <a:xfrm>
          <a:off x="5856480" y="2189520"/>
          <a:ext cx="2602080" cy="1120320"/>
        </a:xfrm>
        <a:prstGeom prst="rect">
          <a:avLst/>
        </a:prstGeom>
        <a:noFill/>
        <a:ln w="0">
          <a:noFill/>
        </a:ln>
      </cdr:spPr>
      <cdr:style>
        <a:lnRef idx="0"/>
        <a:fillRef idx="0"/>
        <a:effectRef idx="0"/>
        <a:fontRef idx="minor"/>
      </cdr:style>
      <cdr:txBody>
        <a:bodyPr vertOverflow="clip" lIns="90000" rIns="90000" tIns="45000" bIns="45000" anchor="t">
          <a:noAutofit/>
        </a:bodyPr>
        <a:p>
          <a:pPr>
            <a:lnSpc>
              <a:spcPct val="100000"/>
            </a:lnSpc>
          </a:pPr>
          <a:r>
            <a:rPr b="0" lang="pl-PL" sz="1400" spc="-1" strike="noStrike">
              <a:solidFill>
                <a:srgbClr val="000000"/>
              </a:solidFill>
              <a:latin typeface="Times New Roman"/>
            </a:rPr>
            <a:t>POMOC PSYCHOLOGICZNO-PEDAGOGICZNA</a:t>
          </a:r>
          <a:endParaRPr b="0" sz="1400" spc="-1" strike="noStrike">
            <a:solidFill>
              <a:srgbClr val="000000"/>
            </a:solidFill>
            <a:latin typeface="Times New Roman"/>
          </a:endParaRPr>
        </a:p>
      </cdr:txBody>
    </cdr:sp>
  </cdr:relSizeAnchor>
  <cdr:relSizeAnchor>
    <cdr:from>
      <cdr:x>0.418364178362936</cdr:x>
      <cdr:y>0.709445947535584</cdr:y>
    </cdr:from>
    <cdr:to>
      <cdr:x>0.629207551856912</cdr:x>
      <cdr:y>0.962886719209505</cdr:y>
    </cdr:to>
    <cdr:sp>
      <cdr:nvSpPr>
        <cdr:cNvPr id="266" name="pole tekstowe 3"/>
        <cdr:cNvSpPr/>
      </cdr:nvSpPr>
      <cdr:spPr>
        <a:xfrm>
          <a:off x="4850280" y="4342320"/>
          <a:ext cx="2444400" cy="1551240"/>
        </a:xfrm>
        <a:prstGeom prst="rect">
          <a:avLst/>
        </a:prstGeom>
        <a:noFill/>
        <a:ln w="0">
          <a:noFill/>
        </a:ln>
      </cdr:spPr>
      <cdr:style>
        <a:lnRef idx="0"/>
        <a:fillRef idx="0"/>
        <a:effectRef idx="0"/>
        <a:fontRef idx="minor"/>
      </cdr:style>
      <cdr:txBody>
        <a:bodyPr vertOverflow="clip" lIns="90000" rIns="90000" tIns="45000" bIns="45000" anchor="t">
          <a:noAutofit/>
        </a:bodyPr>
        <a:p>
          <a:pPr>
            <a:lnSpc>
              <a:spcPct val="100000"/>
            </a:lnSpc>
          </a:pPr>
          <a:r>
            <a:rPr b="0" lang="pl-PL" sz="1400" spc="-1" strike="noStrike">
              <a:solidFill>
                <a:srgbClr val="000000"/>
              </a:solidFill>
              <a:latin typeface="Times New Roman"/>
            </a:rPr>
            <a:t>POMOC DLA DZIECI Z ORZECZENIEM O POTRZEBIE KSZTAŁCENIA SPECJALNEGO</a:t>
          </a:r>
          <a:endParaRPr b="0" sz="1400" spc="-1" strike="noStrike">
            <a:solidFill>
              <a:srgbClr val="000000"/>
            </a:solidFill>
            <a:latin typeface="Times New Roman"/>
          </a:endParaRPr>
        </a:p>
      </cdr:txBody>
    </cdr:sp>
  </cdr:relSizeAnchor>
  <cdr:relSizeAnchor>
    <cdr:from>
      <cdr:x>0.280710470748975</cdr:x>
      <cdr:y>0.412774967650865</cdr:y>
    </cdr:from>
    <cdr:to>
      <cdr:x>0.505154639175258</cdr:x>
      <cdr:y>0.595812257381485</cdr:y>
    </cdr:to>
    <cdr:sp>
      <cdr:nvSpPr>
        <cdr:cNvPr id="267" name="pole tekstowe 2"/>
        <cdr:cNvSpPr/>
      </cdr:nvSpPr>
      <cdr:spPr>
        <a:xfrm>
          <a:off x="3254400" y="2526480"/>
          <a:ext cx="2602080" cy="1120320"/>
        </a:xfrm>
        <a:prstGeom prst="rect">
          <a:avLst/>
        </a:prstGeom>
        <a:noFill/>
        <a:ln w="0">
          <a:noFill/>
        </a:ln>
      </cdr:spPr>
      <cdr:style>
        <a:lnRef idx="0"/>
        <a:fillRef idx="0"/>
        <a:effectRef idx="0"/>
        <a:fontRef idx="minor"/>
      </cdr:style>
      <cdr:txBody>
        <a:bodyPr lIns="90000" rIns="90000" tIns="45000" bIns="45000" anchor="t">
          <a:noAutofit/>
        </a:bodyPr>
        <a:p>
          <a:pPr>
            <a:lnSpc>
              <a:spcPct val="100000"/>
            </a:lnSpc>
          </a:pPr>
          <a:r>
            <a:rPr b="0" lang="pl-PL" sz="1400" spc="-1" strike="noStrike">
              <a:solidFill>
                <a:srgbClr val="000000"/>
              </a:solidFill>
              <a:latin typeface="Times New Roman"/>
            </a:rPr>
            <a:t>	</a:t>
          </a:r>
          <a:r>
            <a:rPr b="0" lang="pl-PL" sz="1400" spc="-1" strike="noStrike">
              <a:solidFill>
                <a:srgbClr val="000000"/>
              </a:solidFill>
              <a:latin typeface="Times New Roman"/>
            </a:rPr>
            <a:t>WSPOMAGANIE                              ROZWOJU</a:t>
          </a:r>
          <a:endParaRPr b="0" sz="1400" spc="-1" strike="noStrike">
            <a:solidFill>
              <a:srgbClr val="000000"/>
            </a:solidFill>
            <a:latin typeface="Times New Roman"/>
          </a:endParaRPr>
        </a:p>
      </cdr:txBody>
    </cdr:sp>
  </cdr:relSizeAnchor>
</c:userShape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Kliknij, aby przesunąć slajd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Kliknij, aby edytować format notatek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&lt;główka&gt;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dt" idx="1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 type="ftr" idx="1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9" name="PlaceHolder 6"/>
          <p:cNvSpPr>
            <a:spLocks noGrp="1"/>
          </p:cNvSpPr>
          <p:nvPr>
            <p:ph type="sldNum" idx="1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DA5791FC-79AF-41CB-8A9D-08145D0EAA84}" type="slidenum"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18C1488-8462-461A-AAB3-00123E4AF878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UWAGA: Aby zmienić obrazy na tym slajdzie, zaznacz obraz i usuń go. Następnie kliknij ikonę Wstaw obraz w symbolu zastępczym, aby wstawić swój własny obraz.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869576E-4808-473B-ACB5-ABF31B91E983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7FCE530-06A3-4F72-A5D3-A9EB033C3AD9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BCB8577-1087-41A6-858E-8B50972502C6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19A79D5-37E9-4CCD-BD0B-CA97F79465B1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8AD24F1-79AC-4933-AC4D-19B5290E55A5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20740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70624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3526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520740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70624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023450-47F8-42A3-B445-6F41D9BE147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02DBEE-25C6-42A3-8D9C-BA6662DB54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ED0325-C5C5-493C-855D-67296EC22F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E59A10-D80A-4584-BA8D-A2C69F1DF6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7F2A73-8E49-4725-854F-DDA558F74D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3352680" y="533520"/>
            <a:ext cx="7314840" cy="84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2F694A-CCBC-4E82-8CC1-28FF4A3C0C9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6DC0F8-BB01-4073-8861-6AEE3DFB0E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9A04A8-523A-4D35-A3BF-034B900BE9C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218AF4-FC2F-4FF5-BC9A-836A74B3A5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93A64F-2DA2-459A-9AF6-8FC8783AC6B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1E6F2C-7360-4486-969B-C8513526960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520740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70624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33526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520740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70624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E87317-FAC2-4F3C-AE41-09A4F2C3E8C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B29996-B693-4769-B509-C0CFA94B6C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2690FFE-4951-409B-B37E-52FB03D0E70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9E05B5C-E63A-4C9F-9C65-84424476BF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0A0D3F9-AB99-4E0F-A1BF-76CACF0CBEB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6889145-FA33-4812-92DD-DA73B7C8AC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3352680" y="533520"/>
            <a:ext cx="7314840" cy="84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F4AA0C3-54E4-4DE8-BC7B-C51F697FDF1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9165B7-8EF9-4146-B05E-4720019C94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5615CBD-6B26-4592-B8BA-9C09101738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B5171F-2AA0-498F-86A9-F5B9E5BD27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F6DE78D-58CE-42C3-B04F-2BF1813BA69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C4B63DB-1C87-4FFE-A417-23FD51D5513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520740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70624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33526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520740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70624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E6BBE71-2837-439E-AF71-B1EBE1AAE90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2F38604-DC30-40BF-9BAC-1F1F551BAB9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D5A23EB-7BD2-4E57-BA55-551FA81268C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8A0FB1B-E595-4A12-8361-8B33D0D89E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A14128B-6357-4544-BBCF-0A90CDC0D07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B2A081E-C54A-4B7C-AD8A-CCC204972BB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3352680" y="533520"/>
            <a:ext cx="7314840" cy="84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701405D-E458-4EBE-A3AC-B7FA4366D1B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483C78D-35D8-49F4-9292-F0104BA176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1F06566-1F82-4298-A820-C629B1567C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AE68131-0497-4EF5-A640-84E1B4DF127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6ED9674-89DA-4EE3-A160-C757C1300C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A952A80-4290-4218-91AD-3DF209853F8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>
          <a:xfrm>
            <a:off x="520740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>
          <a:xfrm>
            <a:off x="70624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/>
          </p:nvPr>
        </p:nvSpPr>
        <p:spPr>
          <a:xfrm>
            <a:off x="33526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/>
          </p:nvPr>
        </p:nvSpPr>
        <p:spPr>
          <a:xfrm>
            <a:off x="520740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/>
          </p:nvPr>
        </p:nvSpPr>
        <p:spPr>
          <a:xfrm>
            <a:off x="70624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318A2AD-DBD6-429B-B86C-77E4D9826F1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7771744-19FE-47A9-A85F-702C1E7A3AB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subTitle"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4E09592-8106-485C-A3D7-08588691BC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C0FDDBA-F7CF-4E17-922F-D6020A4E4C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EFCD042-61A8-42C5-AEEA-864D85051B7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40B1C80-D148-4B43-B399-645D76E714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subTitle"/>
          </p:nvPr>
        </p:nvSpPr>
        <p:spPr>
          <a:xfrm>
            <a:off x="3352680" y="533520"/>
            <a:ext cx="7314840" cy="84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C19327D-608A-483B-B9E2-0F917570CA8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D805F21-443C-4D53-891D-7EF8119F9B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71B6701-599A-4494-BB68-D8B6A88690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EE228EC-2099-4597-8BE0-84F1B29AB1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A33D886-AA93-420C-9891-5D8A745944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CCC261F-6B29-454E-856C-A5C73ACC158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352680" y="533520"/>
            <a:ext cx="7314840" cy="84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/>
          </p:nvPr>
        </p:nvSpPr>
        <p:spPr>
          <a:xfrm>
            <a:off x="520740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/>
          </p:nvPr>
        </p:nvSpPr>
        <p:spPr>
          <a:xfrm>
            <a:off x="70624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/>
          </p:nvPr>
        </p:nvSpPr>
        <p:spPr>
          <a:xfrm>
            <a:off x="33526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12" name="PlaceHolder 6"/>
          <p:cNvSpPr>
            <a:spLocks noGrp="1"/>
          </p:cNvSpPr>
          <p:nvPr>
            <p:ph/>
          </p:nvPr>
        </p:nvSpPr>
        <p:spPr>
          <a:xfrm>
            <a:off x="520740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13" name="PlaceHolder 7"/>
          <p:cNvSpPr>
            <a:spLocks noGrp="1"/>
          </p:cNvSpPr>
          <p:nvPr>
            <p:ph/>
          </p:nvPr>
        </p:nvSpPr>
        <p:spPr>
          <a:xfrm>
            <a:off x="70624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3330BAE-6E54-471C-AF8B-12C3AF331FF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subTitle"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subTitle"/>
          </p:nvPr>
        </p:nvSpPr>
        <p:spPr>
          <a:xfrm>
            <a:off x="3352680" y="533520"/>
            <a:ext cx="7314840" cy="84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520740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/>
          </p:nvPr>
        </p:nvSpPr>
        <p:spPr>
          <a:xfrm>
            <a:off x="7062480" y="243828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51" name="PlaceHolder 5"/>
          <p:cNvSpPr>
            <a:spLocks noGrp="1"/>
          </p:cNvSpPr>
          <p:nvPr>
            <p:ph/>
          </p:nvPr>
        </p:nvSpPr>
        <p:spPr>
          <a:xfrm>
            <a:off x="33526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52" name="PlaceHolder 6"/>
          <p:cNvSpPr>
            <a:spLocks noGrp="1"/>
          </p:cNvSpPr>
          <p:nvPr>
            <p:ph/>
          </p:nvPr>
        </p:nvSpPr>
        <p:spPr>
          <a:xfrm>
            <a:off x="520740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53" name="PlaceHolder 7"/>
          <p:cNvSpPr>
            <a:spLocks noGrp="1"/>
          </p:cNvSpPr>
          <p:nvPr>
            <p:ph/>
          </p:nvPr>
        </p:nvSpPr>
        <p:spPr>
          <a:xfrm>
            <a:off x="7062480" y="2916000"/>
            <a:ext cx="17661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9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163920" y="291600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35268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163920" y="2438280"/>
            <a:ext cx="267696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352680" y="2916000"/>
            <a:ext cx="5486040" cy="43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Obraz 6" descr=""/>
          <p:cNvPicPr/>
          <p:nvPr/>
        </p:nvPicPr>
        <p:blipFill>
          <a:blip r:embed="rId2"/>
          <a:srcRect l="526" t="512" r="526" b="2999"/>
          <a:stretch/>
        </p:blipFill>
        <p:spPr>
          <a:xfrm>
            <a:off x="0" y="0"/>
            <a:ext cx="12188520" cy="6857640"/>
          </a:xfrm>
          <a:prstGeom prst="rect">
            <a:avLst/>
          </a:prstGeom>
          <a:ln w="0">
            <a:noFill/>
          </a:ln>
        </p:spPr>
      </p:pic>
      <p:pic>
        <p:nvPicPr>
          <p:cNvPr id="1" name="Obraz 6" descr=""/>
          <p:cNvPicPr/>
          <p:nvPr/>
        </p:nvPicPr>
        <p:blipFill>
          <a:blip r:embed="rId3"/>
          <a:srcRect l="2124" t="0" r="324" b="420"/>
          <a:stretch/>
        </p:blipFill>
        <p:spPr>
          <a:xfrm>
            <a:off x="1440" y="0"/>
            <a:ext cx="12188520" cy="6857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533520"/>
            <a:ext cx="8457840" cy="1828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>
              <a:lnSpc>
                <a:spcPct val="90000"/>
              </a:lnSpc>
              <a:buNone/>
            </a:pPr>
            <a:r>
              <a:rPr b="0" lang="pl-PL" sz="4400" spc="-1" strike="noStrike">
                <a:solidFill>
                  <a:srgbClr val="404040"/>
                </a:solidFill>
                <a:latin typeface="Times New Roman"/>
              </a:rPr>
              <a:t>Kliknij, aby edytować styl wzorca tytułu</a:t>
            </a:r>
            <a:endParaRPr b="0" lang="pl-PL" sz="4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Kliknij, aby edytować format tekstu konspektu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404040"/>
                </a:solidFill>
                <a:latin typeface="Arial"/>
              </a:rPr>
              <a:t>Drugi poziom konspektu</a:t>
            </a:r>
            <a:endParaRPr b="0" lang="pl-PL" sz="1600" spc="-1" strike="noStrike">
              <a:solidFill>
                <a:srgbClr val="40404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Trzeci poziom konspektu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Czwarty poziom konspektu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Obraz 6" descr=""/>
          <p:cNvPicPr/>
          <p:nvPr/>
        </p:nvPicPr>
        <p:blipFill>
          <a:blip r:embed="rId2"/>
          <a:srcRect l="526" t="512" r="526" b="2999"/>
          <a:stretch/>
        </p:blipFill>
        <p:spPr>
          <a:xfrm>
            <a:off x="0" y="0"/>
            <a:ext cx="12188520" cy="6857640"/>
          </a:xfrm>
          <a:prstGeom prst="rect">
            <a:avLst/>
          </a:prstGeom>
          <a:ln w="0">
            <a:noFill/>
          </a:ln>
        </p:spPr>
      </p:pic>
      <p:sp>
        <p:nvSpPr>
          <p:cNvPr id="41" name="Dowolny kształt 5"/>
          <p:cNvSpPr/>
          <p:nvPr/>
        </p:nvSpPr>
        <p:spPr>
          <a:xfrm>
            <a:off x="804240" y="1695600"/>
            <a:ext cx="5596200" cy="3295440"/>
          </a:xfrm>
          <a:custGeom>
            <a:avLst/>
            <a:gdLst>
              <a:gd name="textAreaLeft" fmla="*/ 0 w 5596200"/>
              <a:gd name="textAreaRight" fmla="*/ 5596560 w 5596200"/>
              <a:gd name="textAreaTop" fmla="*/ 0 h 3295440"/>
              <a:gd name="textAreaBottom" fmla="*/ 3295800 h 3295440"/>
            </a:gdLst>
            <a:ahLst/>
            <a:rect l="textAreaLeft" t="textAreaTop" r="textAreaRight" b="textAreaBottom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  <a:effectLst>
            <a:outerShdw algn="tl" blurRad="317520" dir="2700000" dist="63130" rotWithShape="0">
              <a:srgbClr val="000000">
                <a:alpha val="3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9829440" cy="108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pl-PL" sz="3200" spc="-1" strike="noStrike">
                <a:solidFill>
                  <a:srgbClr val="404040"/>
                </a:solidFill>
                <a:latin typeface="Times New Roman"/>
              </a:rPr>
              <a:t>Kliknij, aby edytować styl</a:t>
            </a:r>
            <a:endParaRPr b="0" lang="pl-PL" sz="32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006200" y="1874520"/>
            <a:ext cx="5192640" cy="2937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txBody>
          <a:bodyPr lIns="90000" rIns="90000" tIns="365760" bIns="450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Kliknij ikonę, aby dodać obraz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010280" y="2246040"/>
            <a:ext cx="3657240" cy="2194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Kliknij, aby edytować style wzorca tekstu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 idx="1"/>
          </p:nvPr>
        </p:nvSpPr>
        <p:spPr>
          <a:xfrm>
            <a:off x="2209680" y="6416640"/>
            <a:ext cx="4571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l-PL" sz="1100" spc="-1" strike="noStrike">
                <a:solidFill>
                  <a:srgbClr val="404040"/>
                </a:solidFill>
                <a:latin typeface="Arial"/>
              </a:rPr>
              <a:t>&lt;stopka&gt;</a:t>
            </a:r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 idx="2"/>
          </p:nvPr>
        </p:nvSpPr>
        <p:spPr>
          <a:xfrm>
            <a:off x="7010280" y="6416640"/>
            <a:ext cx="1371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pl-PL" sz="1100" spc="-1" strike="noStrike">
                <a:solidFill>
                  <a:srgbClr val="404040"/>
                </a:solidFill>
                <a:latin typeface="Arial"/>
              </a:rPr>
              <a:t>&lt;data/godzina&gt;</a:t>
            </a:r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 idx="3"/>
          </p:nvPr>
        </p:nvSpPr>
        <p:spPr>
          <a:xfrm>
            <a:off x="8610480" y="6416640"/>
            <a:ext cx="837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84FC85A-0C5E-4E1B-827C-A3FF3486FC0F}" type="slidenum">
              <a:rPr b="0" lang="pl-PL" sz="1100" spc="-1" strike="noStrike">
                <a:solidFill>
                  <a:srgbClr val="404040"/>
                </a:solidFill>
                <a:latin typeface="Arial"/>
              </a:rPr>
              <a:t>&lt;numer&gt;</a:t>
            </a:fld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Obraz 6" descr=""/>
          <p:cNvPicPr/>
          <p:nvPr/>
        </p:nvPicPr>
        <p:blipFill>
          <a:blip r:embed="rId2"/>
          <a:srcRect l="526" t="512" r="526" b="2999"/>
          <a:stretch/>
        </p:blipFill>
        <p:spPr>
          <a:xfrm>
            <a:off x="0" y="0"/>
            <a:ext cx="12188520" cy="685764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9829440" cy="108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pl-PL" sz="3200" spc="-1" strike="noStrike">
                <a:solidFill>
                  <a:srgbClr val="404040"/>
                </a:solidFill>
                <a:latin typeface="Times New Roman"/>
              </a:rPr>
              <a:t>Kliknij, aby edytować styl</a:t>
            </a:r>
            <a:endParaRPr b="0" lang="pl-PL" sz="32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523880" y="1828800"/>
            <a:ext cx="9143640" cy="347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Kliknij, aby edytować style wzorca tekstu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lvl="1" marL="457200" indent="-182880">
              <a:lnSpc>
                <a:spcPct val="90000"/>
              </a:lnSpc>
              <a:spcBef>
                <a:spcPts val="1199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Drugi poziom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lvl="2" marL="6858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404040"/>
                </a:solidFill>
                <a:latin typeface="Arial"/>
              </a:rPr>
              <a:t>Trzeci poziom</a:t>
            </a:r>
            <a:endParaRPr b="0" lang="pl-PL" sz="1600" spc="-1" strike="noStrike">
              <a:solidFill>
                <a:srgbClr val="404040"/>
              </a:solidFill>
              <a:latin typeface="Arial"/>
            </a:endParaRPr>
          </a:p>
          <a:p>
            <a:pPr lvl="3" marL="9144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Czwarty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  <a:p>
            <a:pPr lvl="4" marL="11430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Piąty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ftr" idx="4"/>
          </p:nvPr>
        </p:nvSpPr>
        <p:spPr>
          <a:xfrm>
            <a:off x="2209680" y="6416640"/>
            <a:ext cx="4571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l-PL" sz="1100" spc="-1" strike="noStrike">
                <a:solidFill>
                  <a:srgbClr val="404040"/>
                </a:solidFill>
                <a:latin typeface="Arial"/>
              </a:rPr>
              <a:t>&lt;stopka&gt;</a:t>
            </a:r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 idx="5"/>
          </p:nvPr>
        </p:nvSpPr>
        <p:spPr>
          <a:xfrm>
            <a:off x="7010280" y="6416640"/>
            <a:ext cx="1371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pl-PL" sz="1100" spc="-1" strike="noStrike">
                <a:solidFill>
                  <a:srgbClr val="404040"/>
                </a:solidFill>
                <a:latin typeface="Arial"/>
              </a:rPr>
              <a:t>&lt;data/godzina&gt;</a:t>
            </a:r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sldNum" idx="6"/>
          </p:nvPr>
        </p:nvSpPr>
        <p:spPr>
          <a:xfrm>
            <a:off x="8610480" y="6416640"/>
            <a:ext cx="837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FA189F0-C961-4BFF-860F-70B0DCE914E3}" type="slidenum">
              <a:rPr b="0" lang="pl-PL" sz="1100" spc="-1" strike="noStrike">
                <a:solidFill>
                  <a:srgbClr val="404040"/>
                </a:solidFill>
                <a:latin typeface="Arial"/>
              </a:rPr>
              <a:t>&lt;numer&gt;</a:t>
            </a:fld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Obraz 6" descr=""/>
          <p:cNvPicPr/>
          <p:nvPr/>
        </p:nvPicPr>
        <p:blipFill>
          <a:blip r:embed="rId2"/>
          <a:srcRect l="526" t="512" r="526" b="2999"/>
          <a:stretch/>
        </p:blipFill>
        <p:spPr>
          <a:xfrm>
            <a:off x="0" y="0"/>
            <a:ext cx="12188520" cy="685764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9829440" cy="108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pl-PL" sz="3200" spc="-1" strike="noStrike">
                <a:solidFill>
                  <a:srgbClr val="404040"/>
                </a:solidFill>
                <a:latin typeface="Times New Roman"/>
              </a:rPr>
              <a:t>Kliknij, aby edytować styl</a:t>
            </a:r>
            <a:endParaRPr b="0" lang="pl-PL" sz="32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523880" y="1825560"/>
            <a:ext cx="4388760" cy="347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Kliknij, aby edytować style wzorca tekstu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lvl="1" marL="457200" indent="-182880">
              <a:lnSpc>
                <a:spcPct val="90000"/>
              </a:lnSpc>
              <a:spcBef>
                <a:spcPts val="1199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Drugi poziom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lvl="2" marL="6858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404040"/>
                </a:solidFill>
                <a:latin typeface="Arial"/>
              </a:rPr>
              <a:t>Trzeci poziom</a:t>
            </a:r>
            <a:endParaRPr b="0" lang="pl-PL" sz="1600" spc="-1" strike="noStrike">
              <a:solidFill>
                <a:srgbClr val="404040"/>
              </a:solidFill>
              <a:latin typeface="Arial"/>
            </a:endParaRPr>
          </a:p>
          <a:p>
            <a:pPr lvl="3" marL="9144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Czwarty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  <a:p>
            <a:pPr lvl="4" marL="11430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Piąty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78760" y="1825560"/>
            <a:ext cx="4388760" cy="347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Kliknij, aby edytować style wzorca tekstu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lvl="1" marL="457200" indent="-182880">
              <a:lnSpc>
                <a:spcPct val="90000"/>
              </a:lnSpc>
              <a:spcBef>
                <a:spcPts val="1199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Drugi poziom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lvl="2" marL="6858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404040"/>
                </a:solidFill>
                <a:latin typeface="Arial"/>
              </a:rPr>
              <a:t>Trzeci poziom</a:t>
            </a:r>
            <a:endParaRPr b="0" lang="pl-PL" sz="1600" spc="-1" strike="noStrike">
              <a:solidFill>
                <a:srgbClr val="404040"/>
              </a:solidFill>
              <a:latin typeface="Arial"/>
            </a:endParaRPr>
          </a:p>
          <a:p>
            <a:pPr lvl="3" marL="9144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Czwarty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  <a:p>
            <a:pPr lvl="4" marL="11430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Piąty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ftr" idx="7"/>
          </p:nvPr>
        </p:nvSpPr>
        <p:spPr>
          <a:xfrm>
            <a:off x="2209680" y="6416640"/>
            <a:ext cx="4571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l-PL" sz="1100" spc="-1" strike="noStrike">
                <a:solidFill>
                  <a:srgbClr val="404040"/>
                </a:solidFill>
                <a:latin typeface="Arial"/>
              </a:rPr>
              <a:t>&lt;stopka&gt;</a:t>
            </a:r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dt" idx="8"/>
          </p:nvPr>
        </p:nvSpPr>
        <p:spPr>
          <a:xfrm>
            <a:off x="7010280" y="6416640"/>
            <a:ext cx="1371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pl-PL" sz="1100" spc="-1" strike="noStrike">
                <a:solidFill>
                  <a:srgbClr val="404040"/>
                </a:solidFill>
                <a:latin typeface="Arial"/>
              </a:rPr>
              <a:t>&lt;data/godzina&gt;</a:t>
            </a:r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sldNum" idx="9"/>
          </p:nvPr>
        </p:nvSpPr>
        <p:spPr>
          <a:xfrm>
            <a:off x="8610480" y="6416640"/>
            <a:ext cx="837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D027D0A-8EC2-4730-93A9-DE8B58935B21}" type="slidenum">
              <a:rPr b="0" lang="pl-PL" sz="1100" spc="-1" strike="noStrike">
                <a:solidFill>
                  <a:srgbClr val="404040"/>
                </a:solidFill>
                <a:latin typeface="Arial"/>
              </a:rPr>
              <a:t>&lt;numer&gt;</a:t>
            </a:fld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Obraz 6" descr=""/>
          <p:cNvPicPr/>
          <p:nvPr/>
        </p:nvPicPr>
        <p:blipFill>
          <a:blip r:embed="rId2"/>
          <a:srcRect l="526" t="512" r="526" b="2999"/>
          <a:stretch/>
        </p:blipFill>
        <p:spPr>
          <a:xfrm>
            <a:off x="0" y="0"/>
            <a:ext cx="12188520" cy="6857640"/>
          </a:xfrm>
          <a:prstGeom prst="rect">
            <a:avLst/>
          </a:prstGeom>
          <a:ln w="0">
            <a:noFill/>
          </a:ln>
        </p:spPr>
      </p:pic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9829440" cy="108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pl-PL" sz="3200" spc="-1" strike="noStrike">
                <a:solidFill>
                  <a:srgbClr val="404040"/>
                </a:solidFill>
                <a:latin typeface="Times New Roman"/>
              </a:rPr>
              <a:t>Kliknij, aby edytować styl</a:t>
            </a:r>
            <a:endParaRPr b="0" lang="pl-PL" sz="32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1523880" y="1828800"/>
            <a:ext cx="4388760" cy="79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chemeClr val="accent4">
                    <a:lumMod val="75000"/>
                  </a:schemeClr>
                </a:solidFill>
                <a:latin typeface="Times New Roman"/>
              </a:rPr>
              <a:t>Kliknij, aby edytować style wzorca tekstu</a:t>
            </a:r>
            <a:endParaRPr b="0" lang="pl-PL" sz="2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1523880" y="2624760"/>
            <a:ext cx="4388760" cy="2675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Kliknij, aby edytować style wzorca tekstu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lvl="1" marL="457200" indent="-182880">
              <a:lnSpc>
                <a:spcPct val="90000"/>
              </a:lnSpc>
              <a:spcBef>
                <a:spcPts val="1199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Drugi poziom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lvl="2" marL="6858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404040"/>
                </a:solidFill>
                <a:latin typeface="Arial"/>
              </a:rPr>
              <a:t>Trzeci poziom</a:t>
            </a:r>
            <a:endParaRPr b="0" lang="pl-PL" sz="1600" spc="-1" strike="noStrike">
              <a:solidFill>
                <a:srgbClr val="404040"/>
              </a:solidFill>
              <a:latin typeface="Arial"/>
            </a:endParaRPr>
          </a:p>
          <a:p>
            <a:pPr lvl="3" marL="9144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Czwarty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  <a:p>
            <a:pPr lvl="4" marL="11430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Piąty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6278760" y="1828800"/>
            <a:ext cx="4388760" cy="79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chemeClr val="accent4">
                    <a:lumMod val="75000"/>
                  </a:schemeClr>
                </a:solidFill>
                <a:latin typeface="Times New Roman"/>
              </a:rPr>
              <a:t>Kliknij, aby edytować style wzorca tekstu</a:t>
            </a:r>
            <a:endParaRPr b="0" lang="pl-PL" sz="2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6278760" y="2624760"/>
            <a:ext cx="4388760" cy="2675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Kliknij, aby edytować style wzorca tekstu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lvl="1" marL="457200" indent="-182880">
              <a:lnSpc>
                <a:spcPct val="90000"/>
              </a:lnSpc>
              <a:spcBef>
                <a:spcPts val="1199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Drugi poziom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lvl="2" marL="6858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600" spc="-1" strike="noStrike">
                <a:solidFill>
                  <a:srgbClr val="404040"/>
                </a:solidFill>
                <a:latin typeface="Arial"/>
              </a:rPr>
              <a:t>Trzeci poziom</a:t>
            </a:r>
            <a:endParaRPr b="0" lang="pl-PL" sz="1600" spc="-1" strike="noStrike">
              <a:solidFill>
                <a:srgbClr val="404040"/>
              </a:solidFill>
              <a:latin typeface="Arial"/>
            </a:endParaRPr>
          </a:p>
          <a:p>
            <a:pPr lvl="3" marL="9144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Czwarty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  <a:p>
            <a:pPr lvl="4" marL="1143000" indent="-182880">
              <a:lnSpc>
                <a:spcPct val="90000"/>
              </a:lnSpc>
              <a:spcBef>
                <a:spcPts val="601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404040"/>
                </a:solidFill>
                <a:latin typeface="Arial"/>
              </a:rPr>
              <a:t>Piąty poziom</a:t>
            </a:r>
            <a:endParaRPr b="0" lang="pl-PL" sz="1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175" name="PlaceHolder 6"/>
          <p:cNvSpPr>
            <a:spLocks noGrp="1"/>
          </p:cNvSpPr>
          <p:nvPr>
            <p:ph type="ftr" idx="10"/>
          </p:nvPr>
        </p:nvSpPr>
        <p:spPr>
          <a:xfrm>
            <a:off x="2209680" y="6416640"/>
            <a:ext cx="4571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l-PL" sz="1100" spc="-1" strike="noStrike">
                <a:solidFill>
                  <a:srgbClr val="404040"/>
                </a:solidFill>
                <a:latin typeface="Arial"/>
              </a:rPr>
              <a:t>&lt;stopka&gt;</a:t>
            </a:r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PlaceHolder 7"/>
          <p:cNvSpPr>
            <a:spLocks noGrp="1"/>
          </p:cNvSpPr>
          <p:nvPr>
            <p:ph type="dt" idx="11"/>
          </p:nvPr>
        </p:nvSpPr>
        <p:spPr>
          <a:xfrm>
            <a:off x="7010280" y="6416640"/>
            <a:ext cx="1371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pl-PL" sz="1100" spc="-1" strike="noStrike">
                <a:solidFill>
                  <a:srgbClr val="404040"/>
                </a:solidFill>
                <a:latin typeface="Arial"/>
              </a:rPr>
              <a:t>&lt;data/godzina&gt;</a:t>
            </a:r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7" name="PlaceHolder 8"/>
          <p:cNvSpPr>
            <a:spLocks noGrp="1"/>
          </p:cNvSpPr>
          <p:nvPr>
            <p:ph type="sldNum" idx="12"/>
          </p:nvPr>
        </p:nvSpPr>
        <p:spPr>
          <a:xfrm>
            <a:off x="8610480" y="6416640"/>
            <a:ext cx="837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100" spc="-1" strike="noStrike">
                <a:solidFill>
                  <a:srgbClr val="40404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98FD013-420B-4DDC-B715-1285ACDB14FD}" type="slidenum">
              <a:rPr b="0" lang="pl-PL" sz="1100" spc="-1" strike="noStrike">
                <a:solidFill>
                  <a:srgbClr val="404040"/>
                </a:solidFill>
                <a:latin typeface="Arial"/>
              </a:rPr>
              <a:t>&lt;numer&gt;</a:t>
            </a:fld>
            <a:endParaRPr b="0" lang="pl-PL" sz="11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Obraz 6" descr=""/>
          <p:cNvPicPr/>
          <p:nvPr/>
        </p:nvPicPr>
        <p:blipFill>
          <a:blip r:embed="rId2"/>
          <a:srcRect l="526" t="512" r="526" b="2999"/>
          <a:stretch/>
        </p:blipFill>
        <p:spPr>
          <a:xfrm>
            <a:off x="0" y="0"/>
            <a:ext cx="12188520" cy="6857640"/>
          </a:xfrm>
          <a:prstGeom prst="rect">
            <a:avLst/>
          </a:prstGeom>
          <a:ln w="0">
            <a:noFill/>
          </a:ln>
        </p:spPr>
      </p:pic>
      <p:pic>
        <p:nvPicPr>
          <p:cNvPr id="215" name="Obraz 6" descr=""/>
          <p:cNvPicPr/>
          <p:nvPr/>
        </p:nvPicPr>
        <p:blipFill>
          <a:blip r:embed="rId3"/>
          <a:srcRect l="434" t="420" r="0" b="0"/>
          <a:stretch/>
        </p:blipFill>
        <p:spPr>
          <a:xfrm>
            <a:off x="0" y="0"/>
            <a:ext cx="12188520" cy="6856920"/>
          </a:xfrm>
          <a:prstGeom prst="rect">
            <a:avLst/>
          </a:prstGeom>
          <a:ln w="0">
            <a:noFill/>
          </a:ln>
        </p:spPr>
      </p:pic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3352680" y="53352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>
              <a:lnSpc>
                <a:spcPct val="90000"/>
              </a:lnSpc>
              <a:buNone/>
            </a:pPr>
            <a:r>
              <a:rPr b="0" lang="pl-PL" sz="4400" spc="-1" strike="noStrike">
                <a:solidFill>
                  <a:srgbClr val="404040"/>
                </a:solidFill>
                <a:latin typeface="Times New Roman"/>
              </a:rPr>
              <a:t>Kliknij, aby edytować styl</a:t>
            </a:r>
            <a:endParaRPr b="0" lang="pl-PL" sz="44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3352680" y="2438280"/>
            <a:ext cx="5486040" cy="914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404040"/>
                </a:solidFill>
                <a:latin typeface="Times New Roman"/>
              </a:rPr>
              <a:t>Kliknij, aby edytować style wzorca tekstu</a:t>
            </a:r>
            <a:endParaRPr b="0" lang="pl-PL" sz="24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1199520" y="548640"/>
            <a:ext cx="8457840" cy="1828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7000"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4400" spc="-1" strike="noStrike">
                <a:solidFill>
                  <a:schemeClr val="accent4">
                    <a:lumMod val="50000"/>
                  </a:schemeClr>
                </a:solidFill>
                <a:latin typeface="Times New Roman"/>
              </a:rPr>
              <a:t>Pomoc psychologiczno-pedagogiczna w Szkole Podstawowej nr 28</a:t>
            </a:r>
            <a:endParaRPr b="0" lang="pl-PL" sz="44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1006200" y="-24480"/>
            <a:ext cx="9829440" cy="108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pl-PL" sz="3200" spc="-1" strike="noStrike">
                <a:solidFill>
                  <a:srgbClr val="404040"/>
                </a:solidFill>
                <a:latin typeface="Times New Roman"/>
              </a:rPr>
              <a:t>Skład psychologiczno-pedagogiczny w szkole:</a:t>
            </a:r>
            <a:endParaRPr b="0" lang="pl-PL" sz="32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6672240" y="2331720"/>
            <a:ext cx="5192640" cy="2194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mgr Lidia Dulian – psycholog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mgr Marcelina Tubisz – pedagog szkolny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pl-PL" sz="1800" spc="-1" strike="noStrike">
                <a:solidFill>
                  <a:srgbClr val="404040"/>
                </a:solidFill>
                <a:latin typeface="Arial"/>
              </a:rPr>
              <a:t>mgr Magdalena Furczyńska – pedagog specjalny</a:t>
            </a:r>
            <a:endParaRPr b="0" lang="pl-PL" sz="18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63" name="Symbol zastępczy obrazu 8"/>
          <p:cNvSpPr/>
          <p:nvPr/>
        </p:nvSpPr>
        <p:spPr>
          <a:xfrm>
            <a:off x="1006200" y="1874520"/>
            <a:ext cx="5192640" cy="2937240"/>
          </a:xfrm>
          <a:custGeom>
            <a:avLst/>
            <a:gdLst>
              <a:gd name="textAreaLeft" fmla="*/ 0 w 5192640"/>
              <a:gd name="textAreaRight" fmla="*/ 5193000 w 5192640"/>
              <a:gd name="textAreaTop" fmla="*/ 0 h 2937240"/>
              <a:gd name="textAreaBottom" fmla="*/ 2937600 h 2937240"/>
            </a:gdLst>
            <a:ahLst/>
            <a:rect l="textAreaLeft" t="textAreaTop" r="textAreaRight" b="textAreaBottom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" name="Symbol zastępczy zawartości 5"/>
          <p:cNvGraphicFramePr/>
          <p:nvPr/>
        </p:nvGraphicFramePr>
        <p:xfrm>
          <a:off x="335520" y="116640"/>
          <a:ext cx="11593080" cy="612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9829440" cy="1082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pl-PL" sz="3200" spc="-1" strike="noStrike">
                <a:solidFill>
                  <a:srgbClr val="404040"/>
                </a:solidFill>
                <a:latin typeface="Times New Roman"/>
              </a:rPr>
              <a:t>Pomoc psychologiczno-pedagogiczna jest organizowana i realizowana w oparciu o współpracę z:</a:t>
            </a:r>
            <a:endParaRPr b="0" lang="pl-PL" sz="32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1523880" y="1825560"/>
            <a:ext cx="9143640" cy="4051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rodzicami uczniów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poradniami psychologiczno-pedagogicznymi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organizacjami pozarządowymi i innymi instytucjami lub podmiotami działającymi na rzecz rodziny, dzieci i młodzieży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800"/>
              </a:spcBef>
              <a:buNone/>
              <a:tabLst>
                <a:tab algn="l" pos="0"/>
              </a:tabLst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800"/>
              </a:spcBef>
              <a:buNone/>
              <a:tabLst>
                <a:tab algn="l" pos="0"/>
              </a:tabLst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800"/>
              </a:spcBef>
              <a:buNone/>
              <a:tabLst>
                <a:tab algn="l" pos="0"/>
              </a:tabLst>
            </a:pPr>
            <a:r>
              <a:rPr b="0" lang="pl-PL" sz="2000" spc="-1" strike="noStrike">
                <a:solidFill>
                  <a:srgbClr val="ff0000"/>
                </a:solidFill>
                <a:latin typeface="Arial"/>
              </a:rPr>
              <a:t>Pomoc psychologiczno-pedagogiczna w szkole udzielana jest nieodpłatnie i dobrowolnie 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800"/>
              </a:spcBef>
              <a:buNone/>
              <a:tabLst>
                <a:tab algn="l" pos="0"/>
              </a:tabLst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838080" y="260640"/>
            <a:ext cx="9829440" cy="1186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2000"/>
          </a:bodyPr>
          <a:p>
            <a:pPr indent="0" algn="ctr">
              <a:lnSpc>
                <a:spcPct val="90000"/>
              </a:lnSpc>
              <a:buNone/>
            </a:pPr>
            <a:r>
              <a:rPr b="1" lang="pl-PL" sz="3200" spc="-1" strike="noStrike">
                <a:solidFill>
                  <a:srgbClr val="404040"/>
                </a:solidFill>
                <a:latin typeface="Times New Roman"/>
              </a:rPr>
              <a:t>Formy wsparcia z zakresu pomocy psychologiczno- pedagogicznej</a:t>
            </a:r>
            <a:br>
              <a:rPr sz="3200"/>
            </a:br>
            <a:endParaRPr b="0" lang="pl-PL" sz="3200" spc="-1" strike="noStrike">
              <a:solidFill>
                <a:srgbClr val="404040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/>
          </p:nvPr>
        </p:nvSpPr>
        <p:spPr>
          <a:xfrm>
            <a:off x="1487520" y="1845000"/>
            <a:ext cx="7511400" cy="4645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Zajęcia wspierające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Zajęcia podnoszące kompetencje emocjonalno-społeczne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Inne zajęcia o charakterze terapeutycznym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Zajęcia integracyjne na godzinach wychowawczych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404040"/>
                </a:solidFill>
                <a:latin typeface="Arial"/>
              </a:rPr>
              <a:t>Zajęcia profilaktyczne prowadzone m.in. przez policję</a:t>
            </a: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800"/>
              </a:spcBef>
              <a:buNone/>
              <a:tabLst>
                <a:tab algn="l" pos="0"/>
              </a:tabLst>
            </a:pPr>
            <a:endParaRPr b="0" lang="pl-PL" sz="20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3647880" y="1600200"/>
            <a:ext cx="7314840" cy="1828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pl-PL" sz="4400" spc="-1" strike="noStrike">
                <a:solidFill>
                  <a:srgbClr val="404040"/>
                </a:solidFill>
                <a:latin typeface="Times New Roman"/>
              </a:rPr>
              <a:t>Dziękuję za uwagę!</a:t>
            </a:r>
            <a:endParaRPr b="0" lang="pl-PL" sz="4400" spc="-1" strike="noStrike">
              <a:solidFill>
                <a:srgbClr val="404040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zieci — przyjaciele 16:9">
  <a:themeElements>
    <a:clrScheme name="ChildrenFriends">
      <a:dk1>
        <a:srgbClr val="404040"/>
      </a:dk1>
      <a:lt1>
        <a:srgbClr val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Dzieci — przyjaciele 16:9">
  <a:themeElements>
    <a:clrScheme name="ChildrenFriends">
      <a:dk1>
        <a:srgbClr val="404040"/>
      </a:dk1>
      <a:lt1>
        <a:srgbClr val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Dzieci — przyjaciele 16:9">
  <a:themeElements>
    <a:clrScheme name="ChildrenFriends">
      <a:dk1>
        <a:srgbClr val="404040"/>
      </a:dk1>
      <a:lt1>
        <a:srgbClr val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Dzieci — przyjaciele 16:9">
  <a:themeElements>
    <a:clrScheme name="ChildrenFriends">
      <a:dk1>
        <a:srgbClr val="404040"/>
      </a:dk1>
      <a:lt1>
        <a:srgbClr val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Dzieci — przyjaciele 16:9">
  <a:themeElements>
    <a:clrScheme name="ChildrenFriends">
      <a:dk1>
        <a:srgbClr val="404040"/>
      </a:dk1>
      <a:lt1>
        <a:srgbClr val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Dzieci — przyjaciele 16:9">
  <a:themeElements>
    <a:clrScheme name="ChildrenFriends">
      <a:dk1>
        <a:srgbClr val="404040"/>
      </a:dk1>
      <a:lt1>
        <a:srgbClr val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związana z edukacją dzieci w wieku szkolnym, album (panoramiczna)</Template>
  <TotalTime>218</TotalTime>
  <Application>LibreOffice/7.5.1.2$Windows_X86_64 LibreOffice_project/fcbaee479e84c6cd81291587d2ee68cba099e129</Application>
  <AppVersion>15.0000</AppVersion>
  <Words>163</Words>
  <Paragraphs>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2023-06-28T16:24:36Z</dcterms:created>
  <dc:creator>Lidia Wołos</dc:creator>
  <dc:description/>
  <dc:language>pl-PL</dc:language>
  <cp:lastModifiedBy/>
  <dcterms:modified xsi:type="dcterms:W3CDTF">2024-01-30T09:49:12Z</dcterms:modified>
  <cp:revision>7</cp:revision>
  <dc:subject/>
  <dc:title>Pomoc psychologiczno-pedagogiczna w Szkole Podstawowej nr 28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Notes">
    <vt:i4>6</vt:i4>
  </property>
  <property fmtid="{D5CDD505-2E9C-101B-9397-08002B2CF9AE}" pid="4" name="PresentationFormat">
    <vt:lpwstr>Panoramiczny</vt:lpwstr>
  </property>
  <property fmtid="{D5CDD505-2E9C-101B-9397-08002B2CF9AE}" pid="5" name="Slides">
    <vt:i4>6</vt:i4>
  </property>
  <property fmtid="{D5CDD505-2E9C-101B-9397-08002B2CF9AE}" pid="6" name="_TemplateID">
    <vt:lpwstr>TC038961019991</vt:lpwstr>
  </property>
</Properties>
</file>